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notesMasterIdLst>
    <p:notesMasterId r:id="rId9"/>
  </p:notesMasterIdLst>
  <p:sldIdLst>
    <p:sldId id="256" r:id="rId2"/>
    <p:sldId id="258" r:id="rId3"/>
    <p:sldId id="259" r:id="rId4"/>
    <p:sldId id="260"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8DB98D-E04A-4AE9-B691-FB6605478585}" v="6" dt="2021-06-05T22:37:34.1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66" d="100"/>
          <a:sy n="66" d="100"/>
        </p:scale>
        <p:origin x="1330"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k Nigro" userId="57bc77b3822e1f58" providerId="LiveId" clId="{678DB98D-E04A-4AE9-B691-FB6605478585}"/>
    <pc:docChg chg="custSel modSld">
      <pc:chgData name="Nick Nigro" userId="57bc77b3822e1f58" providerId="LiveId" clId="{678DB98D-E04A-4AE9-B691-FB6605478585}" dt="2021-06-05T22:40:27.262" v="1060" actId="14100"/>
      <pc:docMkLst>
        <pc:docMk/>
      </pc:docMkLst>
      <pc:sldChg chg="modSp mod modNotesTx">
        <pc:chgData name="Nick Nigro" userId="57bc77b3822e1f58" providerId="LiveId" clId="{678DB98D-E04A-4AE9-B691-FB6605478585}" dt="2021-06-05T22:40:27.262" v="1060" actId="14100"/>
        <pc:sldMkLst>
          <pc:docMk/>
          <pc:sldMk cId="1673215505" sldId="261"/>
        </pc:sldMkLst>
        <pc:spChg chg="mod">
          <ac:chgData name="Nick Nigro" userId="57bc77b3822e1f58" providerId="LiveId" clId="{678DB98D-E04A-4AE9-B691-FB6605478585}" dt="2021-06-05T22:30:09.783" v="438" actId="20577"/>
          <ac:spMkLst>
            <pc:docMk/>
            <pc:sldMk cId="1673215505" sldId="261"/>
            <ac:spMk id="3" creationId="{6511CA4A-A8D3-4E33-9C0E-3704170B17EC}"/>
          </ac:spMkLst>
        </pc:spChg>
        <pc:picChg chg="mod">
          <ac:chgData name="Nick Nigro" userId="57bc77b3822e1f58" providerId="LiveId" clId="{678DB98D-E04A-4AE9-B691-FB6605478585}" dt="2021-06-05T22:40:27.262" v="1060" actId="14100"/>
          <ac:picMkLst>
            <pc:docMk/>
            <pc:sldMk cId="1673215505" sldId="261"/>
            <ac:picMk id="5" creationId="{B2504FC3-1BBF-445C-8124-8CF85B3E5310}"/>
          </ac:picMkLst>
        </pc:picChg>
      </pc:sldChg>
      <pc:sldChg chg="addSp delSp modSp mod setBg modAnim modNotesTx">
        <pc:chgData name="Nick Nigro" userId="57bc77b3822e1f58" providerId="LiveId" clId="{678DB98D-E04A-4AE9-B691-FB6605478585}" dt="2021-06-05T22:37:34.181" v="1059"/>
        <pc:sldMkLst>
          <pc:docMk/>
          <pc:sldMk cId="177658532" sldId="262"/>
        </pc:sldMkLst>
        <pc:spChg chg="mod">
          <ac:chgData name="Nick Nigro" userId="57bc77b3822e1f58" providerId="LiveId" clId="{678DB98D-E04A-4AE9-B691-FB6605478585}" dt="2021-06-05T22:23:46.192" v="90" actId="26606"/>
          <ac:spMkLst>
            <pc:docMk/>
            <pc:sldMk cId="177658532" sldId="262"/>
            <ac:spMk id="2" creationId="{0261D2D0-DB3E-42C7-BC4E-A6D837916F5C}"/>
          </ac:spMkLst>
        </pc:spChg>
        <pc:spChg chg="del">
          <ac:chgData name="Nick Nigro" userId="57bc77b3822e1f58" providerId="LiveId" clId="{678DB98D-E04A-4AE9-B691-FB6605478585}" dt="2021-06-05T22:23:39.621" v="89" actId="22"/>
          <ac:spMkLst>
            <pc:docMk/>
            <pc:sldMk cId="177658532" sldId="262"/>
            <ac:spMk id="3" creationId="{6511CA4A-A8D3-4E33-9C0E-3704170B17EC}"/>
          </ac:spMkLst>
        </pc:spChg>
        <pc:spChg chg="add mod ord">
          <ac:chgData name="Nick Nigro" userId="57bc77b3822e1f58" providerId="LiveId" clId="{678DB98D-E04A-4AE9-B691-FB6605478585}" dt="2021-06-05T22:26:44.503" v="130" actId="2711"/>
          <ac:spMkLst>
            <pc:docMk/>
            <pc:sldMk cId="177658532" sldId="262"/>
            <ac:spMk id="7" creationId="{A639CF60-3FA0-4F12-9421-55F94A170358}"/>
          </ac:spMkLst>
        </pc:spChg>
        <pc:spChg chg="add mod">
          <ac:chgData name="Nick Nigro" userId="57bc77b3822e1f58" providerId="LiveId" clId="{678DB98D-E04A-4AE9-B691-FB6605478585}" dt="2021-06-05T22:32:36.663" v="631" actId="14100"/>
          <ac:spMkLst>
            <pc:docMk/>
            <pc:sldMk cId="177658532" sldId="262"/>
            <ac:spMk id="8" creationId="{8FF4B722-016C-4C73-BAB6-108481B9AF7E}"/>
          </ac:spMkLst>
        </pc:spChg>
        <pc:spChg chg="add mod">
          <ac:chgData name="Nick Nigro" userId="57bc77b3822e1f58" providerId="LiveId" clId="{678DB98D-E04A-4AE9-B691-FB6605478585}" dt="2021-06-05T22:36:24.197" v="916" actId="208"/>
          <ac:spMkLst>
            <pc:docMk/>
            <pc:sldMk cId="177658532" sldId="262"/>
            <ac:spMk id="9" creationId="{9D114A8E-B497-44AD-AF1E-BE8F200BCAA5}"/>
          </ac:spMkLst>
        </pc:spChg>
        <pc:spChg chg="add mod">
          <ac:chgData name="Nick Nigro" userId="57bc77b3822e1f58" providerId="LiveId" clId="{678DB98D-E04A-4AE9-B691-FB6605478585}" dt="2021-06-05T22:37:10.623" v="1056" actId="27636"/>
          <ac:spMkLst>
            <pc:docMk/>
            <pc:sldMk cId="177658532" sldId="262"/>
            <ac:spMk id="10" creationId="{9CFA1AC4-7EEB-4064-96CC-5A29181CF078}"/>
          </ac:spMkLst>
        </pc:spChg>
        <pc:spChg chg="add">
          <ac:chgData name="Nick Nigro" userId="57bc77b3822e1f58" providerId="LiveId" clId="{678DB98D-E04A-4AE9-B691-FB6605478585}" dt="2021-06-05T22:23:46.192" v="90" actId="26606"/>
          <ac:spMkLst>
            <pc:docMk/>
            <pc:sldMk cId="177658532" sldId="262"/>
            <ac:spMk id="13" creationId="{7D2FD795-8DF5-44F0-8664-4D8F626DD85A}"/>
          </ac:spMkLst>
        </pc:spChg>
        <pc:spChg chg="add mod">
          <ac:chgData name="Nick Nigro" userId="57bc77b3822e1f58" providerId="LiveId" clId="{678DB98D-E04A-4AE9-B691-FB6605478585}" dt="2021-06-05T22:27:11.774" v="191" actId="1037"/>
          <ac:spMkLst>
            <pc:docMk/>
            <pc:sldMk cId="177658532" sldId="262"/>
            <ac:spMk id="26" creationId="{D5B88AF3-10A1-4D8B-A596-EB1C6E0A5194}"/>
          </ac:spMkLst>
        </pc:spChg>
        <pc:spChg chg="add">
          <ac:chgData name="Nick Nigro" userId="57bc77b3822e1f58" providerId="LiveId" clId="{678DB98D-E04A-4AE9-B691-FB6605478585}" dt="2021-06-05T22:23:46.192" v="90" actId="26606"/>
          <ac:spMkLst>
            <pc:docMk/>
            <pc:sldMk cId="177658532" sldId="262"/>
            <ac:spMk id="27" creationId="{9D8267F7-1115-4F9A-BEF5-BB6664BCF0DB}"/>
          </ac:spMkLst>
        </pc:spChg>
        <pc:grpChg chg="add">
          <ac:chgData name="Nick Nigro" userId="57bc77b3822e1f58" providerId="LiveId" clId="{678DB98D-E04A-4AE9-B691-FB6605478585}" dt="2021-06-05T22:23:46.192" v="90" actId="26606"/>
          <ac:grpSpMkLst>
            <pc:docMk/>
            <pc:sldMk cId="177658532" sldId="262"/>
            <ac:grpSpMk id="15" creationId="{7C6B683D-13FA-4605-8648-01FC9C82FEC8}"/>
          </ac:grpSpMkLst>
        </pc:grpChg>
        <pc:picChg chg="add mod ord">
          <ac:chgData name="Nick Nigro" userId="57bc77b3822e1f58" providerId="LiveId" clId="{678DB98D-E04A-4AE9-B691-FB6605478585}" dt="2021-06-05T22:23:46.192" v="90" actId="26606"/>
          <ac:picMkLst>
            <pc:docMk/>
            <pc:sldMk cId="177658532" sldId="262"/>
            <ac:picMk id="6" creationId="{3850C482-7AFC-4084-8969-C8CAF0084B64}"/>
          </ac:picMkLst>
        </pc:picChg>
      </pc:sldChg>
      <pc:sldChg chg="addSp delSp modSp mod setBg">
        <pc:chgData name="Nick Nigro" userId="57bc77b3822e1f58" providerId="LiveId" clId="{678DB98D-E04A-4AE9-B691-FB6605478585}" dt="2021-06-05T22:21:04.946" v="78" actId="1076"/>
        <pc:sldMkLst>
          <pc:docMk/>
          <pc:sldMk cId="1996403595" sldId="263"/>
        </pc:sldMkLst>
        <pc:spChg chg="mod">
          <ac:chgData name="Nick Nigro" userId="57bc77b3822e1f58" providerId="LiveId" clId="{678DB98D-E04A-4AE9-B691-FB6605478585}" dt="2021-06-05T22:20:12.887" v="3" actId="20577"/>
          <ac:spMkLst>
            <pc:docMk/>
            <pc:sldMk cId="1996403595" sldId="263"/>
            <ac:spMk id="2" creationId="{62B47F7A-2429-43C1-8F87-85FBFCE1E09C}"/>
          </ac:spMkLst>
        </pc:spChg>
        <pc:spChg chg="del">
          <ac:chgData name="Nick Nigro" userId="57bc77b3822e1f58" providerId="LiveId" clId="{678DB98D-E04A-4AE9-B691-FB6605478585}" dt="2021-06-05T22:19:42.824" v="0" actId="931"/>
          <ac:spMkLst>
            <pc:docMk/>
            <pc:sldMk cId="1996403595" sldId="263"/>
            <ac:spMk id="3" creationId="{5E5AB988-67BE-433C-A305-7DEB2A62C9D7}"/>
          </ac:spMkLst>
        </pc:spChg>
        <pc:spChg chg="add mod">
          <ac:chgData name="Nick Nigro" userId="57bc77b3822e1f58" providerId="LiveId" clId="{678DB98D-E04A-4AE9-B691-FB6605478585}" dt="2021-06-05T22:21:04.946" v="78" actId="1076"/>
          <ac:spMkLst>
            <pc:docMk/>
            <pc:sldMk cId="1996403595" sldId="263"/>
            <ac:spMk id="9" creationId="{BAE00039-2B29-4923-9AD0-747107995706}"/>
          </ac:spMkLst>
        </pc:spChg>
        <pc:spChg chg="add">
          <ac:chgData name="Nick Nigro" userId="57bc77b3822e1f58" providerId="LiveId" clId="{678DB98D-E04A-4AE9-B691-FB6605478585}" dt="2021-06-05T22:19:57.929" v="1" actId="26606"/>
          <ac:spMkLst>
            <pc:docMk/>
            <pc:sldMk cId="1996403595" sldId="263"/>
            <ac:spMk id="12" creationId="{81C8C0F4-5C44-4C3F-B321-5CB3E2BABC2C}"/>
          </ac:spMkLst>
        </pc:spChg>
        <pc:grpChg chg="add">
          <ac:chgData name="Nick Nigro" userId="57bc77b3822e1f58" providerId="LiveId" clId="{678DB98D-E04A-4AE9-B691-FB6605478585}" dt="2021-06-05T22:19:57.929" v="1" actId="26606"/>
          <ac:grpSpMkLst>
            <pc:docMk/>
            <pc:sldMk cId="1996403595" sldId="263"/>
            <ac:grpSpMk id="14" creationId="{000A5F84-BD20-4A3E-81BA-9F4444101C16}"/>
          </ac:grpSpMkLst>
        </pc:grpChg>
        <pc:picChg chg="add mod">
          <ac:chgData name="Nick Nigro" userId="57bc77b3822e1f58" providerId="LiveId" clId="{678DB98D-E04A-4AE9-B691-FB6605478585}" dt="2021-06-05T22:19:57.929" v="1" actId="26606"/>
          <ac:picMkLst>
            <pc:docMk/>
            <pc:sldMk cId="1996403595" sldId="263"/>
            <ac:picMk id="5" creationId="{8A44C09A-B3C1-40D5-957F-D51CA4A46A23}"/>
          </ac:picMkLst>
        </pc:picChg>
      </pc:sldChg>
    </pc:docChg>
  </pc:docChgLst>
</pc:chgInfo>
</file>

<file path=ppt/media/image1.jpeg>
</file>

<file path=ppt/media/image2.jpe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BD0044-6BBD-4D2E-B8BB-89E003B132A2}" type="datetimeFigureOut">
              <a:rPr lang="en-US" smtClean="0"/>
              <a:t>6/5/2021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B437BA-78B9-426E-9302-F8E8B66928FC}" type="slidenum">
              <a:rPr lang="en-US" smtClean="0"/>
              <a:t>‹#›</a:t>
            </a:fld>
            <a:endParaRPr lang="en-US"/>
          </a:p>
        </p:txBody>
      </p:sp>
    </p:spTree>
    <p:extLst>
      <p:ext uri="{BB962C8B-B14F-4D97-AF65-F5344CB8AC3E}">
        <p14:creationId xmlns:p14="http://schemas.microsoft.com/office/powerpoint/2010/main" val="3120905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Transfer rule is very popular, giving players the freedom to play wherever whenever without excessive penalties wasting their careers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Needs to be better evaluation tools available for coaches to identify players quickly that fit their team before the players commit to new teams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Speed is critical in this evaluation period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Players deserve to get the best fit that will help their future playing careers without letting opportunities slip through the cracks</a:t>
            </a:r>
          </a:p>
        </p:txBody>
      </p:sp>
      <p:sp>
        <p:nvSpPr>
          <p:cNvPr id="4" name="Slide Number Placeholder 3"/>
          <p:cNvSpPr>
            <a:spLocks noGrp="1"/>
          </p:cNvSpPr>
          <p:nvPr>
            <p:ph type="sldNum" sz="quarter" idx="5"/>
          </p:nvPr>
        </p:nvSpPr>
        <p:spPr/>
        <p:txBody>
          <a:bodyPr/>
          <a:lstStyle/>
          <a:p>
            <a:fld id="{B2B437BA-78B9-426E-9302-F8E8B66928FC}" type="slidenum">
              <a:rPr lang="en-US" smtClean="0"/>
              <a:t>2</a:t>
            </a:fld>
            <a:endParaRPr lang="en-US"/>
          </a:p>
        </p:txBody>
      </p:sp>
    </p:spTree>
    <p:extLst>
      <p:ext uri="{BB962C8B-B14F-4D97-AF65-F5344CB8AC3E}">
        <p14:creationId xmlns:p14="http://schemas.microsoft.com/office/powerpoint/2010/main" val="3661581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layout. Shooting Big with blocks per minute. Team needs someone that can provide both offense and defense. A shooting big can shoot to score points but then we want to sort by blocks to show that this player is tall and can stay near the basket and block anyone on the other team who tries to shoot close shots. Point out filter on player type and sort column. Coach can see other stats and decide if the player seems like a fit. The coach user may send Dakota Rivers a message that he wants to have a conversation and potentially recruit him to his team.</a:t>
            </a:r>
          </a:p>
        </p:txBody>
      </p:sp>
      <p:sp>
        <p:nvSpPr>
          <p:cNvPr id="4" name="Slide Number Placeholder 3"/>
          <p:cNvSpPr>
            <a:spLocks noGrp="1"/>
          </p:cNvSpPr>
          <p:nvPr>
            <p:ph type="sldNum" sz="quarter" idx="5"/>
          </p:nvPr>
        </p:nvSpPr>
        <p:spPr/>
        <p:txBody>
          <a:bodyPr/>
          <a:lstStyle/>
          <a:p>
            <a:fld id="{B2B437BA-78B9-426E-9302-F8E8B66928FC}" type="slidenum">
              <a:rPr lang="en-US" smtClean="0"/>
              <a:t>3</a:t>
            </a:fld>
            <a:endParaRPr lang="en-US"/>
          </a:p>
        </p:txBody>
      </p:sp>
    </p:spTree>
    <p:extLst>
      <p:ext uri="{BB962C8B-B14F-4D97-AF65-F5344CB8AC3E}">
        <p14:creationId xmlns:p14="http://schemas.microsoft.com/office/powerpoint/2010/main" val="3953271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Give reasoning for all bullets</a:t>
            </a:r>
          </a:p>
        </p:txBody>
      </p:sp>
      <p:sp>
        <p:nvSpPr>
          <p:cNvPr id="4" name="Slide Number Placeholder 3"/>
          <p:cNvSpPr>
            <a:spLocks noGrp="1"/>
          </p:cNvSpPr>
          <p:nvPr>
            <p:ph type="sldNum" sz="quarter" idx="5"/>
          </p:nvPr>
        </p:nvSpPr>
        <p:spPr/>
        <p:txBody>
          <a:bodyPr/>
          <a:lstStyle/>
          <a:p>
            <a:fld id="{B2B437BA-78B9-426E-9302-F8E8B66928FC}" type="slidenum">
              <a:rPr lang="en-US" smtClean="0"/>
              <a:t>4</a:t>
            </a:fld>
            <a:endParaRPr lang="en-US"/>
          </a:p>
        </p:txBody>
      </p:sp>
    </p:spTree>
    <p:extLst>
      <p:ext uri="{BB962C8B-B14F-4D97-AF65-F5344CB8AC3E}">
        <p14:creationId xmlns:p14="http://schemas.microsoft.com/office/powerpoint/2010/main" val="17642340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K-means chosen due to wanting equal clusters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Talk about dropdown menu being the cluster labels</a:t>
            </a:r>
          </a:p>
        </p:txBody>
      </p:sp>
      <p:sp>
        <p:nvSpPr>
          <p:cNvPr id="4" name="Slide Number Placeholder 3"/>
          <p:cNvSpPr>
            <a:spLocks noGrp="1"/>
          </p:cNvSpPr>
          <p:nvPr>
            <p:ph type="sldNum" sz="quarter" idx="5"/>
          </p:nvPr>
        </p:nvSpPr>
        <p:spPr/>
        <p:txBody>
          <a:bodyPr/>
          <a:lstStyle/>
          <a:p>
            <a:fld id="{B2B437BA-78B9-426E-9302-F8E8B66928FC}" type="slidenum">
              <a:rPr lang="en-US" smtClean="0"/>
              <a:t>5</a:t>
            </a:fld>
            <a:endParaRPr lang="en-US"/>
          </a:p>
        </p:txBody>
      </p:sp>
    </p:spTree>
    <p:extLst>
      <p:ext uri="{BB962C8B-B14F-4D97-AF65-F5344CB8AC3E}">
        <p14:creationId xmlns:p14="http://schemas.microsoft.com/office/powerpoint/2010/main" val="1237733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Really interesting to see the separation this quickly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Can niche player types be found with GMMs?</a:t>
            </a:r>
          </a:p>
        </p:txBody>
      </p:sp>
      <p:sp>
        <p:nvSpPr>
          <p:cNvPr id="4" name="Slide Number Placeholder 3"/>
          <p:cNvSpPr>
            <a:spLocks noGrp="1"/>
          </p:cNvSpPr>
          <p:nvPr>
            <p:ph type="sldNum" sz="quarter" idx="5"/>
          </p:nvPr>
        </p:nvSpPr>
        <p:spPr/>
        <p:txBody>
          <a:bodyPr/>
          <a:lstStyle/>
          <a:p>
            <a:fld id="{B2B437BA-78B9-426E-9302-F8E8B66928FC}" type="slidenum">
              <a:rPr lang="en-US" smtClean="0"/>
              <a:t>6</a:t>
            </a:fld>
            <a:endParaRPr lang="en-US"/>
          </a:p>
        </p:txBody>
      </p:sp>
    </p:spTree>
    <p:extLst>
      <p:ext uri="{BB962C8B-B14F-4D97-AF65-F5344CB8AC3E}">
        <p14:creationId xmlns:p14="http://schemas.microsoft.com/office/powerpoint/2010/main" val="1192535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5D880B4-5679-491C-963F-EC47B048C559}"/>
              </a:ext>
            </a:extLst>
          </p:cNvPr>
          <p:cNvSpPr>
            <a:spLocks noGrp="1"/>
          </p:cNvSpPr>
          <p:nvPr>
            <p:ph type="dt" sz="half" idx="10"/>
          </p:nvPr>
        </p:nvSpPr>
        <p:spPr/>
        <p:txBody>
          <a:bodyPr/>
          <a:lstStyle/>
          <a:p>
            <a:fld id="{7CF0BCE0-945C-4FDF-95A1-2149B1FF5B83}" type="datetimeFigureOut">
              <a:rPr lang="en-US" smtClean="0"/>
              <a:t>6/5/2021</a:t>
            </a:fld>
            <a:endParaRPr lang="en-US"/>
          </a:p>
        </p:txBody>
      </p:sp>
      <p:sp>
        <p:nvSpPr>
          <p:cNvPr id="5" name="Footer Placeholder 4">
            <a:extLst>
              <a:ext uri="{FF2B5EF4-FFF2-40B4-BE49-F238E27FC236}">
                <a16:creationId xmlns:a16="http://schemas.microsoft.com/office/drawing/2014/main" id="{01865D6D-3F98-4BE8-A069-B9640990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0CD51D-8E06-4959-88C9-647415079FC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4623172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a16="http://schemas.microsoft.com/office/drawing/2014/main"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a16="http://schemas.microsoft.com/office/drawing/2014/main"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a16="http://schemas.microsoft.com/office/drawing/2014/main"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8F1FF59-E1BE-4475-953B-5BF6FBC10C57}"/>
              </a:ext>
            </a:extLst>
          </p:cNvPr>
          <p:cNvSpPr>
            <a:spLocks noGrp="1"/>
          </p:cNvSpPr>
          <p:nvPr>
            <p:ph type="title"/>
          </p:nvPr>
        </p:nvSpPr>
        <p:spPr>
          <a:xfrm>
            <a:off x="540000" y="540000"/>
            <a:ext cx="11090273" cy="1800224"/>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8F1F045-44C5-4165-A640-4E4D33A59580}"/>
              </a:ext>
            </a:extLst>
          </p:cNvPr>
          <p:cNvSpPr>
            <a:spLocks noGrp="1"/>
          </p:cNvSpPr>
          <p:nvPr>
            <p:ph type="body" orient="vert" idx="1"/>
          </p:nvPr>
        </p:nvSpPr>
        <p:spPr>
          <a:xfrm>
            <a:off x="540000" y="2528887"/>
            <a:ext cx="11090276" cy="37798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17047A-D05B-44E9-A240-BDB881C4296A}"/>
              </a:ext>
            </a:extLst>
          </p:cNvPr>
          <p:cNvSpPr>
            <a:spLocks noGrp="1"/>
          </p:cNvSpPr>
          <p:nvPr>
            <p:ph type="dt" sz="half" idx="10"/>
          </p:nvPr>
        </p:nvSpPr>
        <p:spPr/>
        <p:txBody>
          <a:bodyPr/>
          <a:lstStyle/>
          <a:p>
            <a:fld id="{7CF0BCE0-945C-4FDF-95A1-2149B1FF5B83}" type="datetimeFigureOut">
              <a:rPr lang="en-US" smtClean="0"/>
              <a:t>6/5/2021</a:t>
            </a:fld>
            <a:endParaRPr lang="en-US"/>
          </a:p>
        </p:txBody>
      </p:sp>
      <p:sp>
        <p:nvSpPr>
          <p:cNvPr id="5" name="Footer Placeholder 4">
            <a:extLst>
              <a:ext uri="{FF2B5EF4-FFF2-40B4-BE49-F238E27FC236}">
                <a16:creationId xmlns:a16="http://schemas.microsoft.com/office/drawing/2014/main" id="{7FDCB2E8-A68D-478D-A728-C9612848C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E4F1D-3280-4DB5-B2E0-DA7F10717EB4}"/>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4074587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a16="http://schemas.microsoft.com/office/drawing/2014/main"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a16="http://schemas.microsoft.com/office/drawing/2014/main"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a16="http://schemas.microsoft.com/office/drawing/2014/main"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Vertical Title 1">
            <a:extLst>
              <a:ext uri="{FF2B5EF4-FFF2-40B4-BE49-F238E27FC236}">
                <a16:creationId xmlns:a16="http://schemas.microsoft.com/office/drawing/2014/main" id="{737FFCCA-9DBF-4E0A-BDC6-F7B8F39BD72F}"/>
              </a:ext>
            </a:extLst>
          </p:cNvPr>
          <p:cNvSpPr>
            <a:spLocks noGrp="1"/>
          </p:cNvSpPr>
          <p:nvPr>
            <p:ph type="title" orient="vert"/>
          </p:nvPr>
        </p:nvSpPr>
        <p:spPr>
          <a:xfrm>
            <a:off x="9012238" y="539999"/>
            <a:ext cx="2628900" cy="576872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511F1B23-21CD-4A3B-938B-5502019A13CD}"/>
              </a:ext>
            </a:extLst>
          </p:cNvPr>
          <p:cNvSpPr>
            <a:spLocks noGrp="1"/>
          </p:cNvSpPr>
          <p:nvPr>
            <p:ph type="body" orient="vert" idx="1"/>
          </p:nvPr>
        </p:nvSpPr>
        <p:spPr>
          <a:xfrm>
            <a:off x="550863" y="539999"/>
            <a:ext cx="8245475" cy="57687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99C884-5A98-4C01-BB89-098AC6966496}"/>
              </a:ext>
            </a:extLst>
          </p:cNvPr>
          <p:cNvSpPr>
            <a:spLocks noGrp="1"/>
          </p:cNvSpPr>
          <p:nvPr>
            <p:ph type="dt" sz="half" idx="10"/>
          </p:nvPr>
        </p:nvSpPr>
        <p:spPr/>
        <p:txBody>
          <a:bodyPr/>
          <a:lstStyle/>
          <a:p>
            <a:fld id="{7CF0BCE0-945C-4FDF-95A1-2149B1FF5B83}" type="datetimeFigureOut">
              <a:rPr lang="en-US" smtClean="0"/>
              <a:t>6/5/2021</a:t>
            </a:fld>
            <a:endParaRPr lang="en-US"/>
          </a:p>
        </p:txBody>
      </p:sp>
      <p:sp>
        <p:nvSpPr>
          <p:cNvPr id="5" name="Footer Placeholder 4">
            <a:extLst>
              <a:ext uri="{FF2B5EF4-FFF2-40B4-BE49-F238E27FC236}">
                <a16:creationId xmlns:a16="http://schemas.microsoft.com/office/drawing/2014/main" id="{7DF54D22-9CD7-4FC6-9444-21948246C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AECC14-D66C-401A-A0C9-DFCA5533A5C7}"/>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4053199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a16="http://schemas.microsoft.com/office/drawing/2014/main"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a16="http://schemas.microsoft.com/office/drawing/2014/main"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a16="http://schemas.microsoft.com/office/drawing/2014/main"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23" name="Group 22">
              <a:extLst>
                <a:ext uri="{FF2B5EF4-FFF2-40B4-BE49-F238E27FC236}">
                  <a16:creationId xmlns:a16="http://schemas.microsoft.com/office/drawing/2014/main"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a16="http://schemas.microsoft.com/office/drawing/2014/main"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a16="http://schemas.microsoft.com/office/drawing/2014/main"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C5D35498-B0C3-40BD-9407-6D0C0587E52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492F85E-0893-4D8C-816A-5193CC6DC9C0}"/>
              </a:ext>
            </a:extLst>
          </p:cNvPr>
          <p:cNvSpPr>
            <a:spLocks noGrp="1"/>
          </p:cNvSpPr>
          <p:nvPr>
            <p:ph idx="1"/>
          </p:nvPr>
        </p:nvSpPr>
        <p:spPr/>
        <p:txBody>
          <a:bodyPr/>
          <a:lstStyle>
            <a:lvl1pPr marL="270000">
              <a:defRPr/>
            </a:lvl1pPr>
            <a:lvl2pP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5D46A9C-9655-49F5-85B3-A8A37F4F5A8F}"/>
              </a:ext>
            </a:extLst>
          </p:cNvPr>
          <p:cNvSpPr>
            <a:spLocks noGrp="1"/>
          </p:cNvSpPr>
          <p:nvPr>
            <p:ph type="dt" sz="half" idx="10"/>
          </p:nvPr>
        </p:nvSpPr>
        <p:spPr/>
        <p:txBody>
          <a:bodyPr/>
          <a:lstStyle/>
          <a:p>
            <a:fld id="{7CF0BCE0-945C-4FDF-95A1-2149B1FF5B83}" type="datetimeFigureOut">
              <a:rPr lang="en-US" smtClean="0"/>
              <a:t>6/5/2021</a:t>
            </a:fld>
            <a:endParaRPr lang="en-US"/>
          </a:p>
        </p:txBody>
      </p:sp>
      <p:sp>
        <p:nvSpPr>
          <p:cNvPr id="5" name="Footer Placeholder 4">
            <a:extLst>
              <a:ext uri="{FF2B5EF4-FFF2-40B4-BE49-F238E27FC236}">
                <a16:creationId xmlns:a16="http://schemas.microsoft.com/office/drawing/2014/main" id="{72EF896C-71D7-487F-A1B9-CBBE6DF4D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228E8-7B8A-4153-BEB2-BD5A69F2513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513759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a16="http://schemas.microsoft.com/office/drawing/2014/main"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5C6CBB-DABA-4F2E-8574-46747E15EA1A}"/>
              </a:ext>
            </a:extLst>
          </p:cNvPr>
          <p:cNvSpPr>
            <a:spLocks noGrp="1"/>
          </p:cNvSpPr>
          <p:nvPr>
            <p:ph type="dt" sz="half" idx="10"/>
          </p:nvPr>
        </p:nvSpPr>
        <p:spPr/>
        <p:txBody>
          <a:bodyPr/>
          <a:lstStyle/>
          <a:p>
            <a:fld id="{7CF0BCE0-945C-4FDF-95A1-2149B1FF5B83}" type="datetimeFigureOut">
              <a:rPr lang="en-US" smtClean="0"/>
              <a:t>6/5/2021</a:t>
            </a:fld>
            <a:endParaRPr lang="en-US" dirty="0"/>
          </a:p>
        </p:txBody>
      </p:sp>
      <p:sp>
        <p:nvSpPr>
          <p:cNvPr id="5" name="Footer Placeholder 4">
            <a:extLst>
              <a:ext uri="{FF2B5EF4-FFF2-40B4-BE49-F238E27FC236}">
                <a16:creationId xmlns:a16="http://schemas.microsoft.com/office/drawing/2014/main" id="{8FAF86BC-9ECC-439C-BF2E-F0B7EF193B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742552-C4C9-44EE-B7CB-5A652393BA20}"/>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4386189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a16="http://schemas.microsoft.com/office/drawing/2014/main"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a16="http://schemas.microsoft.com/office/drawing/2014/main"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a16="http://schemas.microsoft.com/office/drawing/2014/main"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4412EC-56C0-4009-B2E3-D63F9EECB9D4}"/>
              </a:ext>
            </a:extLst>
          </p:cNvPr>
          <p:cNvSpPr>
            <a:spLocks noGrp="1"/>
          </p:cNvSpPr>
          <p:nvPr>
            <p:ph type="title"/>
          </p:nvPr>
        </p:nvSpPr>
        <p:spPr>
          <a:xfrm>
            <a:off x="540000" y="539999"/>
            <a:ext cx="11090275" cy="120960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B70C84F-F3B7-4BF4-A328-BCF5ADD32944}"/>
              </a:ext>
            </a:extLst>
          </p:cNvPr>
          <p:cNvSpPr>
            <a:spLocks noGrp="1"/>
          </p:cNvSpPr>
          <p:nvPr>
            <p:ph sz="half" idx="1"/>
          </p:nvPr>
        </p:nvSpPr>
        <p:spPr>
          <a:xfrm>
            <a:off x="54000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F919CD5-DBB4-4749-980D-B5B40ECB67B9}"/>
              </a:ext>
            </a:extLst>
          </p:cNvPr>
          <p:cNvSpPr>
            <a:spLocks noGrp="1"/>
          </p:cNvSpPr>
          <p:nvPr>
            <p:ph sz="half" idx="2"/>
          </p:nvPr>
        </p:nvSpPr>
        <p:spPr>
          <a:xfrm>
            <a:off x="620395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BCFC378-6572-43DF-8344-59DE8122CD12}"/>
              </a:ext>
            </a:extLst>
          </p:cNvPr>
          <p:cNvSpPr>
            <a:spLocks noGrp="1"/>
          </p:cNvSpPr>
          <p:nvPr>
            <p:ph type="dt" sz="half" idx="10"/>
          </p:nvPr>
        </p:nvSpPr>
        <p:spPr/>
        <p:txBody>
          <a:bodyPr/>
          <a:lstStyle/>
          <a:p>
            <a:fld id="{7CF0BCE0-945C-4FDF-95A1-2149B1FF5B83}" type="datetimeFigureOut">
              <a:rPr lang="en-US" smtClean="0"/>
              <a:t>6/5/2021</a:t>
            </a:fld>
            <a:endParaRPr lang="en-US"/>
          </a:p>
        </p:txBody>
      </p:sp>
      <p:sp>
        <p:nvSpPr>
          <p:cNvPr id="6" name="Footer Placeholder 5">
            <a:extLst>
              <a:ext uri="{FF2B5EF4-FFF2-40B4-BE49-F238E27FC236}">
                <a16:creationId xmlns:a16="http://schemas.microsoft.com/office/drawing/2014/main" id="{36967A14-246A-4DDF-865C-68F6E1690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674B6D-E110-478C-94B9-2F8199E586DC}"/>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1646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a16="http://schemas.microsoft.com/office/drawing/2014/main"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a16="http://schemas.microsoft.com/office/drawing/2014/main"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a16="http://schemas.microsoft.com/office/drawing/2014/main"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a16="http://schemas.microsoft.com/office/drawing/2014/main"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a16="http://schemas.microsoft.com/office/drawing/2014/main"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a16="http://schemas.microsoft.com/office/drawing/2014/main"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0F41A6-112E-4305-A0BA-6E119A77AC10}"/>
              </a:ext>
            </a:extLst>
          </p:cNvPr>
          <p:cNvSpPr>
            <a:spLocks noGrp="1"/>
          </p:cNvSpPr>
          <p:nvPr>
            <p:ph sz="half" idx="2"/>
          </p:nvPr>
        </p:nvSpPr>
        <p:spPr>
          <a:xfrm>
            <a:off x="54000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18B9D-8B21-4249-A3AD-8FBE48F0F55B}"/>
              </a:ext>
            </a:extLst>
          </p:cNvPr>
          <p:cNvSpPr>
            <a:spLocks noGrp="1"/>
          </p:cNvSpPr>
          <p:nvPr>
            <p:ph sz="quarter" idx="4"/>
          </p:nvPr>
        </p:nvSpPr>
        <p:spPr>
          <a:xfrm>
            <a:off x="620395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5B60881-13B2-4064-84FB-6D071F36C433}"/>
              </a:ext>
            </a:extLst>
          </p:cNvPr>
          <p:cNvSpPr>
            <a:spLocks noGrp="1"/>
          </p:cNvSpPr>
          <p:nvPr>
            <p:ph type="dt" sz="half" idx="10"/>
          </p:nvPr>
        </p:nvSpPr>
        <p:spPr/>
        <p:txBody>
          <a:bodyPr/>
          <a:lstStyle/>
          <a:p>
            <a:fld id="{7CF0BCE0-945C-4FDF-95A1-2149B1FF5B83}" type="datetimeFigureOut">
              <a:rPr lang="en-US" smtClean="0"/>
              <a:t>6/5/2021</a:t>
            </a:fld>
            <a:endParaRPr lang="en-US"/>
          </a:p>
        </p:txBody>
      </p:sp>
      <p:sp>
        <p:nvSpPr>
          <p:cNvPr id="8" name="Footer Placeholder 7">
            <a:extLst>
              <a:ext uri="{FF2B5EF4-FFF2-40B4-BE49-F238E27FC236}">
                <a16:creationId xmlns:a16="http://schemas.microsoft.com/office/drawing/2014/main" id="{249FCE5D-D5EF-485D-97FA-2614FF9642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F204FC-4F66-417C-8E4B-74772ED057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637892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a16="http://schemas.microsoft.com/office/drawing/2014/main"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a16="http://schemas.microsoft.com/office/drawing/2014/main"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a16="http://schemas.microsoft.com/office/drawing/2014/main"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F3ED3C6-DA43-4D1C-9056-407A4FB1C6AB}"/>
              </a:ext>
            </a:extLst>
          </p:cNvPr>
          <p:cNvSpPr>
            <a:spLocks noGrp="1"/>
          </p:cNvSpPr>
          <p:nvPr>
            <p:ph type="title"/>
          </p:nvPr>
        </p:nvSpPr>
        <p:spPr>
          <a:xfrm>
            <a:off x="550863" y="549276"/>
            <a:ext cx="11090275" cy="5759450"/>
          </a:xfrm>
        </p:spPr>
        <p:txBody>
          <a:bodyPr/>
          <a:lstStyle>
            <a:lvl1pPr>
              <a:defRPr sz="8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20CEB41-E921-45ED-951A-861E31E01336}"/>
              </a:ext>
            </a:extLst>
          </p:cNvPr>
          <p:cNvSpPr>
            <a:spLocks noGrp="1"/>
          </p:cNvSpPr>
          <p:nvPr>
            <p:ph type="dt" sz="half" idx="10"/>
          </p:nvPr>
        </p:nvSpPr>
        <p:spPr/>
        <p:txBody>
          <a:bodyPr/>
          <a:lstStyle/>
          <a:p>
            <a:fld id="{7CF0BCE0-945C-4FDF-95A1-2149B1FF5B83}" type="datetimeFigureOut">
              <a:rPr lang="en-US" smtClean="0"/>
              <a:t>6/5/2021</a:t>
            </a:fld>
            <a:endParaRPr lang="en-US"/>
          </a:p>
        </p:txBody>
      </p:sp>
      <p:sp>
        <p:nvSpPr>
          <p:cNvPr id="4" name="Footer Placeholder 3">
            <a:extLst>
              <a:ext uri="{FF2B5EF4-FFF2-40B4-BE49-F238E27FC236}">
                <a16:creationId xmlns:a16="http://schemas.microsoft.com/office/drawing/2014/main" id="{8F6B422D-769C-4E63-8763-ABBB88500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38FB6F-2D68-40C0-B628-142011F34A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3194042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a16="http://schemas.microsoft.com/office/drawing/2014/main"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a16="http://schemas.microsoft.com/office/drawing/2014/main"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a16="http://schemas.microsoft.com/office/drawing/2014/main"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9" name="Group 8">
              <a:extLst>
                <a:ext uri="{FF2B5EF4-FFF2-40B4-BE49-F238E27FC236}">
                  <a16:creationId xmlns:a16="http://schemas.microsoft.com/office/drawing/2014/main"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a16="http://schemas.microsoft.com/office/drawing/2014/main"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a16="http://schemas.microsoft.com/office/drawing/2014/main"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a16="http://schemas.microsoft.com/office/drawing/2014/main"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Date Placeholder 1">
            <a:extLst>
              <a:ext uri="{FF2B5EF4-FFF2-40B4-BE49-F238E27FC236}">
                <a16:creationId xmlns:a16="http://schemas.microsoft.com/office/drawing/2014/main" id="{7DD871A2-AE80-4408-AA95-DC60D132E9E3}"/>
              </a:ext>
            </a:extLst>
          </p:cNvPr>
          <p:cNvSpPr>
            <a:spLocks noGrp="1"/>
          </p:cNvSpPr>
          <p:nvPr>
            <p:ph type="dt" sz="half" idx="10"/>
          </p:nvPr>
        </p:nvSpPr>
        <p:spPr/>
        <p:txBody>
          <a:bodyPr/>
          <a:lstStyle/>
          <a:p>
            <a:fld id="{7CF0BCE0-945C-4FDF-95A1-2149B1FF5B83}" type="datetimeFigureOut">
              <a:rPr lang="en-US" smtClean="0"/>
              <a:t>6/5/2021</a:t>
            </a:fld>
            <a:endParaRPr lang="en-US"/>
          </a:p>
        </p:txBody>
      </p:sp>
      <p:sp>
        <p:nvSpPr>
          <p:cNvPr id="3" name="Footer Placeholder 2">
            <a:extLst>
              <a:ext uri="{FF2B5EF4-FFF2-40B4-BE49-F238E27FC236}">
                <a16:creationId xmlns:a16="http://schemas.microsoft.com/office/drawing/2014/main" id="{DDD122A1-7B97-4979-B319-1CE0A4A497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209A76-7DCD-477A-A6BA-EEA63FF94082}"/>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739476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a16="http://schemas.microsoft.com/office/drawing/2014/main"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a16="http://schemas.microsoft.com/office/drawing/2014/main"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a16="http://schemas.microsoft.com/office/drawing/2014/main"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a16="http://schemas.microsoft.com/office/drawing/2014/main"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a16="http://schemas.microsoft.com/office/drawing/2014/main"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a16="http://schemas.microsoft.com/office/drawing/2014/main"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36875-AFB0-4905-8C9E-A72B4F59775E}"/>
              </a:ext>
            </a:extLst>
          </p:cNvPr>
          <p:cNvSpPr>
            <a:spLocks noGrp="1"/>
          </p:cNvSpPr>
          <p:nvPr>
            <p:ph type="dt" sz="half" idx="10"/>
          </p:nvPr>
        </p:nvSpPr>
        <p:spPr/>
        <p:txBody>
          <a:bodyPr/>
          <a:lstStyle/>
          <a:p>
            <a:fld id="{7CF0BCE0-945C-4FDF-95A1-2149B1FF5B83}" type="datetimeFigureOut">
              <a:rPr lang="en-US" smtClean="0"/>
              <a:t>6/5/2021</a:t>
            </a:fld>
            <a:endParaRPr lang="en-US"/>
          </a:p>
        </p:txBody>
      </p:sp>
      <p:sp>
        <p:nvSpPr>
          <p:cNvPr id="6" name="Footer Placeholder 5">
            <a:extLst>
              <a:ext uri="{FF2B5EF4-FFF2-40B4-BE49-F238E27FC236}">
                <a16:creationId xmlns:a16="http://schemas.microsoft.com/office/drawing/2014/main" id="{25437ABF-7E70-4E45-A67B-C503BF182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8016CA-2983-47BF-BA09-2130A40C8763}"/>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331783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a16="http://schemas.microsoft.com/office/drawing/2014/main"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a16="http://schemas.microsoft.com/office/drawing/2014/main"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3A22E6-7E01-4547-8555-B2C197543921}"/>
              </a:ext>
            </a:extLst>
          </p:cNvPr>
          <p:cNvSpPr>
            <a:spLocks noGrp="1"/>
          </p:cNvSpPr>
          <p:nvPr>
            <p:ph type="dt" sz="half" idx="10"/>
          </p:nvPr>
        </p:nvSpPr>
        <p:spPr/>
        <p:txBody>
          <a:bodyPr/>
          <a:lstStyle/>
          <a:p>
            <a:fld id="{7CF0BCE0-945C-4FDF-95A1-2149B1FF5B83}" type="datetimeFigureOut">
              <a:rPr lang="en-US" smtClean="0"/>
              <a:t>6/5/2021</a:t>
            </a:fld>
            <a:endParaRPr lang="en-US"/>
          </a:p>
        </p:txBody>
      </p:sp>
      <p:sp>
        <p:nvSpPr>
          <p:cNvPr id="6" name="Footer Placeholder 5">
            <a:extLst>
              <a:ext uri="{FF2B5EF4-FFF2-40B4-BE49-F238E27FC236}">
                <a16:creationId xmlns:a16="http://schemas.microsoft.com/office/drawing/2014/main" id="{A90F6BEC-98F3-43FE-BA9B-B046D8917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2FAF54-57F0-46F9-A1BA-B554E14017DF}"/>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503232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749C77-AA3A-4DA0-9E20-32FCD2B8BD5F}"/>
              </a:ext>
            </a:extLst>
          </p:cNvPr>
          <p:cNvSpPr>
            <a:spLocks noGrp="1"/>
          </p:cNvSpPr>
          <p:nvPr>
            <p:ph type="title"/>
          </p:nvPr>
        </p:nvSpPr>
        <p:spPr>
          <a:xfrm>
            <a:off x="540000" y="540000"/>
            <a:ext cx="11101135" cy="18095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8DC81A-9B5E-4A92-AA7B-3D750F95F434}"/>
              </a:ext>
            </a:extLst>
          </p:cNvPr>
          <p:cNvSpPr>
            <a:spLocks noGrp="1"/>
          </p:cNvSpPr>
          <p:nvPr>
            <p:ph type="body" idx="1"/>
          </p:nvPr>
        </p:nvSpPr>
        <p:spPr>
          <a:xfrm>
            <a:off x="540000" y="2528887"/>
            <a:ext cx="11101136" cy="37798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4B8083-48FB-4D6A-B77A-262FE3E23D6C}"/>
              </a:ext>
            </a:extLst>
          </p:cNvPr>
          <p:cNvSpPr>
            <a:spLocks noGrp="1"/>
          </p:cNvSpPr>
          <p:nvPr>
            <p:ph type="ftr" sz="quarter" idx="3"/>
          </p:nvPr>
        </p:nvSpPr>
        <p:spPr>
          <a:xfrm>
            <a:off x="540000" y="6314400"/>
            <a:ext cx="7350795"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en-US" sz="1000" dirty="0"/>
          </a:p>
        </p:txBody>
      </p:sp>
      <p:sp>
        <p:nvSpPr>
          <p:cNvPr id="4" name="Date Placeholder 3">
            <a:extLst>
              <a:ext uri="{FF2B5EF4-FFF2-40B4-BE49-F238E27FC236}">
                <a16:creationId xmlns:a16="http://schemas.microsoft.com/office/drawing/2014/main" id="{41EDA5BD-F7C8-4883-81D1-EF1F6F00EF72}"/>
              </a:ext>
            </a:extLst>
          </p:cNvPr>
          <p:cNvSpPr>
            <a:spLocks noGrp="1"/>
          </p:cNvSpPr>
          <p:nvPr>
            <p:ph type="dt" sz="half" idx="2"/>
          </p:nvPr>
        </p:nvSpPr>
        <p:spPr>
          <a:xfrm>
            <a:off x="8075613" y="6314400"/>
            <a:ext cx="2623468" cy="365125"/>
          </a:xfrm>
          <a:prstGeom prst="rect">
            <a:avLst/>
          </a:prstGeom>
        </p:spPr>
        <p:txBody>
          <a:bodyPr vert="horz" lIns="91440" tIns="45720" rIns="91440" bIns="45720" rtlCol="0" anchor="ctr"/>
          <a:lstStyle>
            <a:lvl1pPr algn="r">
              <a:defRPr sz="1000" cap="none" spc="100" baseline="0">
                <a:solidFill>
                  <a:schemeClr val="tx1"/>
                </a:solidFill>
              </a:defRPr>
            </a:lvl1pPr>
          </a:lstStyle>
          <a:p>
            <a:pPr algn="r"/>
            <a:fld id="{7CF0BCE0-945C-4FDF-95A1-2149B1FF5B83}" type="datetimeFigureOut">
              <a:rPr lang="en-US" smtClean="0"/>
              <a:pPr algn="r"/>
              <a:t>6/5/2021</a:t>
            </a:fld>
            <a:endParaRPr lang="en-US" dirty="0"/>
          </a:p>
        </p:txBody>
      </p:sp>
      <p:sp>
        <p:nvSpPr>
          <p:cNvPr id="6" name="Slide Number Placeholder 5">
            <a:extLst>
              <a:ext uri="{FF2B5EF4-FFF2-40B4-BE49-F238E27FC236}">
                <a16:creationId xmlns:a16="http://schemas.microsoft.com/office/drawing/2014/main" id="{AB48FEDB-2614-400B-9C19-0F4D448D98AB}"/>
              </a:ext>
            </a:extLst>
          </p:cNvPr>
          <p:cNvSpPr>
            <a:spLocks noGrp="1"/>
          </p:cNvSpPr>
          <p:nvPr>
            <p:ph type="sldNum" sz="quarter" idx="4"/>
          </p:nvPr>
        </p:nvSpPr>
        <p:spPr>
          <a:xfrm>
            <a:off x="10883899" y="6314400"/>
            <a:ext cx="757237" cy="365125"/>
          </a:xfrm>
          <a:prstGeom prst="rect">
            <a:avLst/>
          </a:prstGeom>
        </p:spPr>
        <p:txBody>
          <a:bodyPr vert="horz" lIns="91440" tIns="45720" rIns="91440" bIns="45720" rtlCol="0" anchor="ctr"/>
          <a:lstStyle>
            <a:lvl1pPr algn="r">
              <a:defRPr sz="1000" spc="100" baseline="0">
                <a:solidFill>
                  <a:schemeClr val="tx1"/>
                </a:solidFill>
              </a:defRPr>
            </a:lvl1pPr>
          </a:lstStyle>
          <a:p>
            <a:fld id="{4CD77608-3819-479B-BB98-C216BA724EFE}" type="slidenum">
              <a:rPr lang="en-US" smtClean="0"/>
              <a:pPr/>
              <a:t>‹#›</a:t>
            </a:fld>
            <a:endParaRPr lang="en-US" sz="1000" dirty="0"/>
          </a:p>
        </p:txBody>
      </p:sp>
    </p:spTree>
    <p:extLst>
      <p:ext uri="{BB962C8B-B14F-4D97-AF65-F5344CB8AC3E}">
        <p14:creationId xmlns:p14="http://schemas.microsoft.com/office/powerpoint/2010/main" val="1886910512"/>
      </p:ext>
    </p:extLst>
  </p:cSld>
  <p:clrMap bg1="dk1" tx1="lt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9" r:id="rId5"/>
    <p:sldLayoutId id="2147483679" r:id="rId6"/>
    <p:sldLayoutId id="2147483688" r:id="rId7"/>
    <p:sldLayoutId id="2147483687" r:id="rId8"/>
    <p:sldLayoutId id="2147483686" r:id="rId9"/>
    <p:sldLayoutId id="2147483678" r:id="rId10"/>
    <p:sldLayoutId id="2147483680" r:id="rId11"/>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ncaa-publi-1wjom0y6xhmjm-2056926913.us-east-2.elb.amazonaws.com/"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C51935E-4A08-4AE4-8E13-F40CD3C4F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19868B-7163-4641-BA57-95D42AEDBAE9}"/>
              </a:ext>
            </a:extLst>
          </p:cNvPr>
          <p:cNvSpPr>
            <a:spLocks noGrp="1"/>
          </p:cNvSpPr>
          <p:nvPr>
            <p:ph type="ctrTitle"/>
          </p:nvPr>
        </p:nvSpPr>
        <p:spPr>
          <a:xfrm>
            <a:off x="7089914" y="549275"/>
            <a:ext cx="6357372" cy="4259814"/>
          </a:xfrm>
        </p:spPr>
        <p:txBody>
          <a:bodyPr>
            <a:normAutofit fontScale="90000"/>
          </a:bodyPr>
          <a:lstStyle/>
          <a:p>
            <a:r>
              <a:rPr lang="en-US" sz="8100" dirty="0"/>
              <a:t>NCAA Basketball Transfer </a:t>
            </a:r>
            <a:br>
              <a:rPr lang="en-US" sz="8100" dirty="0"/>
            </a:br>
            <a:r>
              <a:rPr lang="en-US" sz="8100" dirty="0"/>
              <a:t>Finder</a:t>
            </a:r>
          </a:p>
        </p:txBody>
      </p:sp>
      <p:sp>
        <p:nvSpPr>
          <p:cNvPr id="3" name="Subtitle 2">
            <a:extLst>
              <a:ext uri="{FF2B5EF4-FFF2-40B4-BE49-F238E27FC236}">
                <a16:creationId xmlns:a16="http://schemas.microsoft.com/office/drawing/2014/main" id="{28DCC49C-F033-416A-8E77-F870656889A3}"/>
              </a:ext>
            </a:extLst>
          </p:cNvPr>
          <p:cNvSpPr>
            <a:spLocks noGrp="1"/>
          </p:cNvSpPr>
          <p:nvPr>
            <p:ph type="subTitle" idx="1"/>
          </p:nvPr>
        </p:nvSpPr>
        <p:spPr>
          <a:xfrm>
            <a:off x="7153200" y="4988476"/>
            <a:ext cx="4500561" cy="1320249"/>
          </a:xfrm>
        </p:spPr>
        <p:txBody>
          <a:bodyPr>
            <a:normAutofit/>
          </a:bodyPr>
          <a:lstStyle/>
          <a:p>
            <a:r>
              <a:rPr lang="en-US" dirty="0"/>
              <a:t>Connecting teams and players to improve careers</a:t>
            </a:r>
          </a:p>
        </p:txBody>
      </p:sp>
      <p:grpSp>
        <p:nvGrpSpPr>
          <p:cNvPr id="11" name="Group 10">
            <a:extLst>
              <a:ext uri="{FF2B5EF4-FFF2-40B4-BE49-F238E27FC236}">
                <a16:creationId xmlns:a16="http://schemas.microsoft.com/office/drawing/2014/main" id="{4B7AF231-444C-44D0-B791-BAFE395E36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1" y="3600"/>
            <a:ext cx="7266875" cy="6854400"/>
            <a:chOff x="4925125" y="3600"/>
            <a:chExt cx="7266875" cy="6854400"/>
          </a:xfrm>
        </p:grpSpPr>
        <p:sp>
          <p:nvSpPr>
            <p:cNvPr id="12" name="Oval 11">
              <a:extLst>
                <a:ext uri="{FF2B5EF4-FFF2-40B4-BE49-F238E27FC236}">
                  <a16:creationId xmlns:a16="http://schemas.microsoft.com/office/drawing/2014/main" id="{6152793A-5125-41FA-AEF6-96C5463D0A7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63C1632F-098D-4A05-B248-04B7ABFE006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A85C0F5-DDEB-454E-A0E4-B6F0FB4CAB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descr="Basketball on the hardwood of an indoor court">
            <a:extLst>
              <a:ext uri="{FF2B5EF4-FFF2-40B4-BE49-F238E27FC236}">
                <a16:creationId xmlns:a16="http://schemas.microsoft.com/office/drawing/2014/main" id="{2A249A87-233F-4265-9705-470A5FD96C6F}"/>
              </a:ext>
            </a:extLst>
          </p:cNvPr>
          <p:cNvPicPr>
            <a:picLocks noChangeAspect="1"/>
          </p:cNvPicPr>
          <p:nvPr/>
        </p:nvPicPr>
        <p:blipFill rotWithShape="1">
          <a:blip r:embed="rId2"/>
          <a:srcRect l="28487" r="4762" b="-2"/>
          <a:stretch/>
        </p:blipFill>
        <p:spPr>
          <a:xfrm>
            <a:off x="20" y="-1"/>
            <a:ext cx="6857980" cy="6858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1016000"/>
          </a:effectLst>
        </p:spPr>
      </p:pic>
    </p:spTree>
    <p:extLst>
      <p:ext uri="{BB962C8B-B14F-4D97-AF65-F5344CB8AC3E}">
        <p14:creationId xmlns:p14="http://schemas.microsoft.com/office/powerpoint/2010/main" val="1237857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1D2D0-DB3E-42C7-BC4E-A6D837916F5C}"/>
              </a:ext>
            </a:extLst>
          </p:cNvPr>
          <p:cNvSpPr>
            <a:spLocks noGrp="1"/>
          </p:cNvSpPr>
          <p:nvPr>
            <p:ph type="title"/>
          </p:nvPr>
        </p:nvSpPr>
        <p:spPr>
          <a:xfrm>
            <a:off x="540000" y="540000"/>
            <a:ext cx="11101135" cy="964709"/>
          </a:xfrm>
        </p:spPr>
        <p:txBody>
          <a:bodyPr/>
          <a:lstStyle/>
          <a:p>
            <a:r>
              <a:rPr lang="en-US" dirty="0"/>
              <a:t>The Transfer Problem</a:t>
            </a:r>
          </a:p>
        </p:txBody>
      </p:sp>
      <p:sp>
        <p:nvSpPr>
          <p:cNvPr id="3" name="Content Placeholder 2">
            <a:extLst>
              <a:ext uri="{FF2B5EF4-FFF2-40B4-BE49-F238E27FC236}">
                <a16:creationId xmlns:a16="http://schemas.microsoft.com/office/drawing/2014/main" id="{6511CA4A-A8D3-4E33-9C0E-3704170B17EC}"/>
              </a:ext>
            </a:extLst>
          </p:cNvPr>
          <p:cNvSpPr>
            <a:spLocks noGrp="1"/>
          </p:cNvSpPr>
          <p:nvPr>
            <p:ph idx="1"/>
          </p:nvPr>
        </p:nvSpPr>
        <p:spPr>
          <a:xfrm>
            <a:off x="540000" y="1545220"/>
            <a:ext cx="11101136" cy="5312780"/>
          </a:xfrm>
        </p:spPr>
        <p:txBody>
          <a:bodyPr>
            <a:normAutofit fontScale="92500" lnSpcReduction="20000"/>
          </a:bodyPr>
          <a:lstStyle/>
          <a:p>
            <a:r>
              <a:rPr lang="en-US" sz="2400" dirty="0"/>
              <a:t>2021 brought a new transfer rule change to major NCAA sports</a:t>
            </a:r>
          </a:p>
          <a:p>
            <a:pPr lvl="1"/>
            <a:r>
              <a:rPr lang="en-US" sz="2400" dirty="0"/>
              <a:t>Players can now transfer to play at a new school immediately</a:t>
            </a:r>
          </a:p>
          <a:p>
            <a:pPr lvl="1"/>
            <a:r>
              <a:rPr lang="en-US" sz="2400" dirty="0"/>
              <a:t>Previously players were required to sit out a year before playing at a new school</a:t>
            </a:r>
          </a:p>
          <a:p>
            <a:r>
              <a:rPr lang="en-US" sz="2400" dirty="0"/>
              <a:t>Result: 1600 players requested to transfer in 2021, an increase of over 150% from 700 in 2020</a:t>
            </a:r>
          </a:p>
          <a:p>
            <a:r>
              <a:rPr lang="en-US" sz="2400" dirty="0"/>
              <a:t>Problem: Coaches are now sent scrambling to evaluate thousands of players in a matter of weeks to reach out to those they want to recruit to their team for the next year</a:t>
            </a:r>
          </a:p>
          <a:p>
            <a:pPr lvl="1"/>
            <a:r>
              <a:rPr lang="en-US" sz="2400" dirty="0"/>
              <a:t>Players that are missed by coaches do not have access to the full range of opportunities that they should</a:t>
            </a:r>
          </a:p>
          <a:p>
            <a:pPr lvl="1"/>
            <a:r>
              <a:rPr lang="en-US" sz="2400" dirty="0"/>
              <a:t>Better evaluation tools are needed for coaches to quickly identify players that fit their team</a:t>
            </a:r>
          </a:p>
        </p:txBody>
      </p:sp>
    </p:spTree>
    <p:extLst>
      <p:ext uri="{BB962C8B-B14F-4D97-AF65-F5344CB8AC3E}">
        <p14:creationId xmlns:p14="http://schemas.microsoft.com/office/powerpoint/2010/main" val="2886707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0D050C3-946A-4155-B469-3FE5492E6E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13" name="Rectangle 12">
              <a:extLst>
                <a:ext uri="{FF2B5EF4-FFF2-40B4-BE49-F238E27FC236}">
                  <a16:creationId xmlns:a16="http://schemas.microsoft.com/office/drawing/2014/main" id="{70D7BFBB-BF60-4EF1-AF1C-731347DB115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0150CBC-E30B-417C-9BB2-CE6BB1A644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76020D6-6ADB-408E-A69F-4EA6F51A7F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8226C8E5-1D99-421D-AB3C-2AF296A1532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21" name="Rectangle 20">
                <a:extLst>
                  <a:ext uri="{FF2B5EF4-FFF2-40B4-BE49-F238E27FC236}">
                    <a16:creationId xmlns:a16="http://schemas.microsoft.com/office/drawing/2014/main" id="{67669339-D0C4-4CF0-9A76-5BFBCDB798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8B31604-91C4-4CB0-8097-02EE0ADDC1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48340F5-A593-469A-98DC-B6D90D3B22B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9" name="Rectangle 18">
                <a:extLst>
                  <a:ext uri="{FF2B5EF4-FFF2-40B4-BE49-F238E27FC236}">
                    <a16:creationId xmlns:a16="http://schemas.microsoft.com/office/drawing/2014/main" id="{B59E3068-3000-4C82-ACA8-367498951E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2E1C398-D8F7-4828-9F7F-80D61DAE2B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813B333C-60FD-4260-80E0-190666C9DE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Rectangle 23">
            <a:extLst>
              <a:ext uri="{FF2B5EF4-FFF2-40B4-BE49-F238E27FC236}">
                <a16:creationId xmlns:a16="http://schemas.microsoft.com/office/drawing/2014/main" id="{DC05F582-AA63-4A8C-915E-66057E4BEE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flip="none" rotWithShape="1">
            <a:gsLst>
              <a:gs pos="0">
                <a:schemeClr val="bg2">
                  <a:alpha val="60000"/>
                </a:schemeClr>
              </a:gs>
              <a:gs pos="37000">
                <a:schemeClr val="bg2">
                  <a:alpha val="6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461C438F-0EBD-4180-BDD6-F51DEE67BCA6}"/>
              </a:ext>
            </a:extLst>
          </p:cNvPr>
          <p:cNvSpPr>
            <a:spLocks noGrp="1"/>
          </p:cNvSpPr>
          <p:nvPr>
            <p:ph type="title"/>
          </p:nvPr>
        </p:nvSpPr>
        <p:spPr>
          <a:xfrm>
            <a:off x="7086315" y="540000"/>
            <a:ext cx="4554821" cy="2186096"/>
          </a:xfrm>
        </p:spPr>
        <p:txBody>
          <a:bodyPr anchor="b">
            <a:normAutofit/>
          </a:bodyPr>
          <a:lstStyle/>
          <a:p>
            <a:r>
              <a:rPr lang="en-US" sz="5100"/>
              <a:t>Transfer Evaluation App</a:t>
            </a:r>
          </a:p>
        </p:txBody>
      </p:sp>
      <p:pic>
        <p:nvPicPr>
          <p:cNvPr id="7" name="Picture 6" descr="Person holding basketball">
            <a:extLst>
              <a:ext uri="{FF2B5EF4-FFF2-40B4-BE49-F238E27FC236}">
                <a16:creationId xmlns:a16="http://schemas.microsoft.com/office/drawing/2014/main" id="{F29A1F67-D790-4AD6-90A8-5F30C892B694}"/>
              </a:ext>
            </a:extLst>
          </p:cNvPr>
          <p:cNvPicPr>
            <a:picLocks noChangeAspect="1"/>
          </p:cNvPicPr>
          <p:nvPr/>
        </p:nvPicPr>
        <p:blipFill rotWithShape="1">
          <a:blip r:embed="rId3">
            <a:extLst>
              <a:ext uri="{28A0092B-C50C-407E-A947-70E740481C1C}">
                <a14:useLocalDpi xmlns:a14="http://schemas.microsoft.com/office/drawing/2010/main" val="0"/>
              </a:ext>
            </a:extLst>
          </a:blip>
          <a:srcRect l="19549" r="17724" b="-1"/>
          <a:stretch/>
        </p:blipFill>
        <p:spPr>
          <a:xfrm>
            <a:off x="20" y="10"/>
            <a:ext cx="6444556" cy="6857990"/>
          </a:xfrm>
          <a:prstGeom prst="rect">
            <a:avLst/>
          </a:prstGeom>
        </p:spPr>
      </p:pic>
      <p:sp>
        <p:nvSpPr>
          <p:cNvPr id="5" name="Content Placeholder 4">
            <a:extLst>
              <a:ext uri="{FF2B5EF4-FFF2-40B4-BE49-F238E27FC236}">
                <a16:creationId xmlns:a16="http://schemas.microsoft.com/office/drawing/2014/main" id="{909CFFB1-2047-4644-831C-00F16019385F}"/>
              </a:ext>
            </a:extLst>
          </p:cNvPr>
          <p:cNvSpPr>
            <a:spLocks noGrp="1"/>
          </p:cNvSpPr>
          <p:nvPr>
            <p:ph idx="1"/>
          </p:nvPr>
        </p:nvSpPr>
        <p:spPr>
          <a:xfrm>
            <a:off x="7104063" y="2947121"/>
            <a:ext cx="4537073" cy="3361604"/>
          </a:xfrm>
        </p:spPr>
        <p:txBody>
          <a:bodyPr anchor="t">
            <a:normAutofit/>
          </a:bodyPr>
          <a:lstStyle/>
          <a:p>
            <a:pPr marL="0" indent="0">
              <a:buNone/>
            </a:pPr>
            <a:r>
              <a:rPr lang="en-US" sz="2400" dirty="0">
                <a:hlinkClick r:id="rId4">
                  <a:extLst>
                    <a:ext uri="{A12FA001-AC4F-418D-AE19-62706E023703}">
                      <ahyp:hlinkClr xmlns:ahyp="http://schemas.microsoft.com/office/drawing/2018/hyperlinkcolor" val="tx"/>
                    </a:ext>
                  </a:extLst>
                </a:hlinkClick>
              </a:rPr>
              <a:t>NCAA Basketball Player Transfer Evaluator</a:t>
            </a:r>
            <a:endParaRPr lang="en-US" sz="2400" dirty="0"/>
          </a:p>
        </p:txBody>
      </p:sp>
    </p:spTree>
    <p:extLst>
      <p:ext uri="{BB962C8B-B14F-4D97-AF65-F5344CB8AC3E}">
        <p14:creationId xmlns:p14="http://schemas.microsoft.com/office/powerpoint/2010/main" val="324648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1D2D0-DB3E-42C7-BC4E-A6D837916F5C}"/>
              </a:ext>
            </a:extLst>
          </p:cNvPr>
          <p:cNvSpPr>
            <a:spLocks noGrp="1"/>
          </p:cNvSpPr>
          <p:nvPr>
            <p:ph type="title"/>
          </p:nvPr>
        </p:nvSpPr>
        <p:spPr>
          <a:xfrm>
            <a:off x="540000" y="540000"/>
            <a:ext cx="11101135" cy="964709"/>
          </a:xfrm>
        </p:spPr>
        <p:txBody>
          <a:bodyPr/>
          <a:lstStyle/>
          <a:p>
            <a:r>
              <a:rPr lang="en-US" dirty="0"/>
              <a:t>Data</a:t>
            </a:r>
          </a:p>
        </p:txBody>
      </p:sp>
      <p:sp>
        <p:nvSpPr>
          <p:cNvPr id="3" name="Content Placeholder 2">
            <a:extLst>
              <a:ext uri="{FF2B5EF4-FFF2-40B4-BE49-F238E27FC236}">
                <a16:creationId xmlns:a16="http://schemas.microsoft.com/office/drawing/2014/main" id="{6511CA4A-A8D3-4E33-9C0E-3704170B17EC}"/>
              </a:ext>
            </a:extLst>
          </p:cNvPr>
          <p:cNvSpPr>
            <a:spLocks noGrp="1"/>
          </p:cNvSpPr>
          <p:nvPr>
            <p:ph idx="1"/>
          </p:nvPr>
        </p:nvSpPr>
        <p:spPr>
          <a:xfrm>
            <a:off x="540000" y="1545220"/>
            <a:ext cx="11101136" cy="4772780"/>
          </a:xfrm>
        </p:spPr>
        <p:txBody>
          <a:bodyPr>
            <a:normAutofit lnSpcReduction="10000"/>
          </a:bodyPr>
          <a:lstStyle/>
          <a:p>
            <a:r>
              <a:rPr lang="en-US" sz="2400" dirty="0"/>
              <a:t>Data was obtained from sports-reference.com using the </a:t>
            </a:r>
            <a:r>
              <a:rPr lang="en-US" sz="2400" dirty="0" err="1"/>
              <a:t>sportsipy</a:t>
            </a:r>
            <a:r>
              <a:rPr lang="en-US" sz="2400" dirty="0"/>
              <a:t> python package API</a:t>
            </a:r>
          </a:p>
          <a:p>
            <a:pPr lvl="1"/>
            <a:r>
              <a:rPr lang="en-US" sz="2400" dirty="0"/>
              <a:t>Contains raw player statistics data from the 2020-21 season for all NCAA players and teams</a:t>
            </a:r>
          </a:p>
          <a:p>
            <a:pPr lvl="1"/>
            <a:r>
              <a:rPr lang="en-US" sz="2400" dirty="0"/>
              <a:t>Each row is one player, columns are summary statistics for that player’s stats</a:t>
            </a:r>
          </a:p>
          <a:p>
            <a:r>
              <a:rPr lang="en-US" sz="2400" dirty="0"/>
              <a:t>Cleaning</a:t>
            </a:r>
          </a:p>
          <a:p>
            <a:pPr lvl="1"/>
            <a:r>
              <a:rPr lang="en-US" sz="2400" dirty="0"/>
              <a:t>Removed Seniors that are ineligible to transfer</a:t>
            </a:r>
          </a:p>
          <a:p>
            <a:pPr lvl="1"/>
            <a:r>
              <a:rPr lang="en-US" sz="2400" dirty="0"/>
              <a:t>Filtered out players that played less than 100 total minutes last season</a:t>
            </a:r>
          </a:p>
          <a:p>
            <a:pPr lvl="1"/>
            <a:r>
              <a:rPr lang="en-US" sz="2400" dirty="0"/>
              <a:t>Feature engineering to get statistics per minute</a:t>
            </a:r>
          </a:p>
        </p:txBody>
      </p:sp>
    </p:spTree>
    <p:extLst>
      <p:ext uri="{BB962C8B-B14F-4D97-AF65-F5344CB8AC3E}">
        <p14:creationId xmlns:p14="http://schemas.microsoft.com/office/powerpoint/2010/main" val="470382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1D2D0-DB3E-42C7-BC4E-A6D837916F5C}"/>
              </a:ext>
            </a:extLst>
          </p:cNvPr>
          <p:cNvSpPr>
            <a:spLocks noGrp="1"/>
          </p:cNvSpPr>
          <p:nvPr>
            <p:ph type="title"/>
          </p:nvPr>
        </p:nvSpPr>
        <p:spPr>
          <a:xfrm>
            <a:off x="540000" y="540000"/>
            <a:ext cx="11101135" cy="964709"/>
          </a:xfrm>
        </p:spPr>
        <p:txBody>
          <a:bodyPr/>
          <a:lstStyle/>
          <a:p>
            <a:r>
              <a:rPr lang="en-US" dirty="0"/>
              <a:t>Clustering Player Types</a:t>
            </a:r>
          </a:p>
        </p:txBody>
      </p:sp>
      <p:sp>
        <p:nvSpPr>
          <p:cNvPr id="3" name="Content Placeholder 2">
            <a:extLst>
              <a:ext uri="{FF2B5EF4-FFF2-40B4-BE49-F238E27FC236}">
                <a16:creationId xmlns:a16="http://schemas.microsoft.com/office/drawing/2014/main" id="{6511CA4A-A8D3-4E33-9C0E-3704170B17EC}"/>
              </a:ext>
            </a:extLst>
          </p:cNvPr>
          <p:cNvSpPr>
            <a:spLocks noGrp="1"/>
          </p:cNvSpPr>
          <p:nvPr>
            <p:ph idx="1"/>
          </p:nvPr>
        </p:nvSpPr>
        <p:spPr>
          <a:xfrm>
            <a:off x="539999" y="1545220"/>
            <a:ext cx="10965235" cy="4772780"/>
          </a:xfrm>
        </p:spPr>
        <p:txBody>
          <a:bodyPr>
            <a:normAutofit fontScale="92500"/>
          </a:bodyPr>
          <a:lstStyle/>
          <a:p>
            <a:r>
              <a:rPr lang="en-US" sz="2400" dirty="0"/>
              <a:t>Used K-Means clustering on ~10 select features to create new player types</a:t>
            </a:r>
          </a:p>
          <a:p>
            <a:pPr lvl="1"/>
            <a:r>
              <a:rPr lang="en-US" sz="2400" dirty="0"/>
              <a:t>Features: stats per minute, height, shooting percentages, etc.</a:t>
            </a:r>
          </a:p>
          <a:p>
            <a:pPr lvl="1"/>
            <a:r>
              <a:rPr lang="en-US" sz="2400" dirty="0"/>
              <a:t>Five clusters chosen</a:t>
            </a:r>
          </a:p>
          <a:p>
            <a:pPr lvl="2"/>
            <a:r>
              <a:rPr lang="en-US" sz="2400" dirty="0"/>
              <a:t>Metrics: within-cluster SSE, Silhouette score</a:t>
            </a:r>
          </a:p>
          <a:p>
            <a:pPr lvl="2"/>
            <a:r>
              <a:rPr lang="en-US" sz="2400" dirty="0"/>
              <a:t>Five players on court for each team at once</a:t>
            </a:r>
          </a:p>
          <a:p>
            <a:pPr lvl="2"/>
            <a:r>
              <a:rPr lang="en-US" sz="2400" dirty="0"/>
              <a:t>Able to make descriptive player type labels</a:t>
            </a:r>
          </a:p>
          <a:p>
            <a:r>
              <a:rPr lang="en-US" sz="2400" dirty="0"/>
              <a:t>Typical player types (guard, forward, etc.) are outdated and too general</a:t>
            </a:r>
          </a:p>
          <a:p>
            <a:pPr lvl="1"/>
            <a:r>
              <a:rPr lang="en-US" sz="2400" dirty="0"/>
              <a:t>Every team has a unique play style </a:t>
            </a:r>
          </a:p>
          <a:p>
            <a:pPr lvl="1"/>
            <a:r>
              <a:rPr lang="en-US" sz="2400" dirty="0"/>
              <a:t>Descriptive player type labels helps recruit players that fit team style</a:t>
            </a:r>
          </a:p>
        </p:txBody>
      </p:sp>
      <p:pic>
        <p:nvPicPr>
          <p:cNvPr id="5" name="Picture 4">
            <a:extLst>
              <a:ext uri="{FF2B5EF4-FFF2-40B4-BE49-F238E27FC236}">
                <a16:creationId xmlns:a16="http://schemas.microsoft.com/office/drawing/2014/main" id="{B2504FC3-1BBF-445C-8124-8CF85B3E5310}"/>
              </a:ext>
            </a:extLst>
          </p:cNvPr>
          <p:cNvPicPr>
            <a:picLocks noChangeAspect="1"/>
          </p:cNvPicPr>
          <p:nvPr/>
        </p:nvPicPr>
        <p:blipFill>
          <a:blip r:embed="rId3"/>
          <a:stretch>
            <a:fillRect/>
          </a:stretch>
        </p:blipFill>
        <p:spPr>
          <a:xfrm>
            <a:off x="8206451" y="2986918"/>
            <a:ext cx="3622876" cy="1627389"/>
          </a:xfrm>
          <a:prstGeom prst="rect">
            <a:avLst/>
          </a:prstGeom>
        </p:spPr>
      </p:pic>
    </p:spTree>
    <p:extLst>
      <p:ext uri="{BB962C8B-B14F-4D97-AF65-F5344CB8AC3E}">
        <p14:creationId xmlns:p14="http://schemas.microsoft.com/office/powerpoint/2010/main" val="1673215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D2FD795-8DF5-44F0-8664-4D8F626DD8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7C6B683D-13FA-4605-8648-01FC9C82FE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16" name="Rectangle 15">
              <a:extLst>
                <a:ext uri="{FF2B5EF4-FFF2-40B4-BE49-F238E27FC236}">
                  <a16:creationId xmlns:a16="http://schemas.microsoft.com/office/drawing/2014/main" id="{9852A959-AA36-4E4C-940B-F33A7BE0ABC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FFFC38A9-EA65-4BD6-A6E1-CAD07CCB81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F9E36CA9-9013-4306-B36F-2E349B6FED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a:extLst>
                <a:ext uri="{FF2B5EF4-FFF2-40B4-BE49-F238E27FC236}">
                  <a16:creationId xmlns:a16="http://schemas.microsoft.com/office/drawing/2014/main" id="{CE8D3FFE-4362-43F6-99D3-1B83F7AD594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24" name="Rectangle 23">
                <a:extLst>
                  <a:ext uri="{FF2B5EF4-FFF2-40B4-BE49-F238E27FC236}">
                    <a16:creationId xmlns:a16="http://schemas.microsoft.com/office/drawing/2014/main" id="{F7AA39D6-8796-468A-8C18-D17C0BBF2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5967788-298A-4B75-B02F-0625E5F84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8D0FB4E1-29BE-427B-9999-B25351A07CB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22" name="Rectangle 21">
                <a:extLst>
                  <a:ext uri="{FF2B5EF4-FFF2-40B4-BE49-F238E27FC236}">
                    <a16:creationId xmlns:a16="http://schemas.microsoft.com/office/drawing/2014/main" id="{39914662-C165-4AD1-89C0-F6C47C109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84C8199-BC83-4D02-8937-CF9AB0F4CF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4A28F3F3-1D22-45C2-8627-C7E4E74BDD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9D8267F7-1115-4F9A-BEF5-BB6664BCF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a:gsLst>
              <a:gs pos="0">
                <a:schemeClr val="bg2">
                  <a:alpha val="40000"/>
                </a:schemeClr>
              </a:gs>
              <a:gs pos="100000">
                <a:schemeClr val="bg2">
                  <a:alpha val="80000"/>
                </a:schemeClr>
              </a:gs>
            </a:gsLst>
            <a:lin ang="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0261D2D0-DB3E-42C7-BC4E-A6D837916F5C}"/>
              </a:ext>
            </a:extLst>
          </p:cNvPr>
          <p:cNvSpPr>
            <a:spLocks noGrp="1"/>
          </p:cNvSpPr>
          <p:nvPr>
            <p:ph type="title"/>
          </p:nvPr>
        </p:nvSpPr>
        <p:spPr>
          <a:xfrm>
            <a:off x="7086315" y="545126"/>
            <a:ext cx="4554821" cy="2186096"/>
          </a:xfrm>
        </p:spPr>
        <p:txBody>
          <a:bodyPr anchor="t">
            <a:normAutofit/>
          </a:bodyPr>
          <a:lstStyle/>
          <a:p>
            <a:r>
              <a:rPr lang="en-US" dirty="0"/>
              <a:t>Clustering Visualized</a:t>
            </a:r>
          </a:p>
        </p:txBody>
      </p:sp>
      <p:pic>
        <p:nvPicPr>
          <p:cNvPr id="6" name="Content Placeholder 5">
            <a:extLst>
              <a:ext uri="{FF2B5EF4-FFF2-40B4-BE49-F238E27FC236}">
                <a16:creationId xmlns:a16="http://schemas.microsoft.com/office/drawing/2014/main" id="{3850C482-7AFC-4084-8969-C8CAF0084B64}"/>
              </a:ext>
            </a:extLst>
          </p:cNvPr>
          <p:cNvPicPr>
            <a:picLocks noChangeAspect="1"/>
          </p:cNvPicPr>
          <p:nvPr/>
        </p:nvPicPr>
        <p:blipFill>
          <a:blip r:embed="rId3"/>
          <a:stretch>
            <a:fillRect/>
          </a:stretch>
        </p:blipFill>
        <p:spPr>
          <a:xfrm>
            <a:off x="540000" y="1012039"/>
            <a:ext cx="6049714" cy="4824646"/>
          </a:xfrm>
          <a:prstGeom prst="rect">
            <a:avLst/>
          </a:prstGeom>
        </p:spPr>
      </p:pic>
      <p:sp>
        <p:nvSpPr>
          <p:cNvPr id="10" name="Content Placeholder 9">
            <a:extLst>
              <a:ext uri="{FF2B5EF4-FFF2-40B4-BE49-F238E27FC236}">
                <a16:creationId xmlns:a16="http://schemas.microsoft.com/office/drawing/2014/main" id="{9CFA1AC4-7EEB-4064-96CC-5A29181CF078}"/>
              </a:ext>
            </a:extLst>
          </p:cNvPr>
          <p:cNvSpPr>
            <a:spLocks noGrp="1"/>
          </p:cNvSpPr>
          <p:nvPr>
            <p:ph idx="1"/>
          </p:nvPr>
        </p:nvSpPr>
        <p:spPr>
          <a:xfrm>
            <a:off x="7104063" y="2511706"/>
            <a:ext cx="4537073" cy="3797019"/>
          </a:xfrm>
        </p:spPr>
        <p:txBody>
          <a:bodyPr anchor="t">
            <a:normAutofit/>
          </a:bodyPr>
          <a:lstStyle/>
          <a:p>
            <a:r>
              <a:rPr lang="en-US" dirty="0"/>
              <a:t>Clusters begin to show meaningful separation even across just two dimensions</a:t>
            </a:r>
          </a:p>
          <a:p>
            <a:r>
              <a:rPr lang="en-US" dirty="0"/>
              <a:t>Want to expand on this and use GMMs as well as trying many more clusters (10-15) to see if more unique player types could be found</a:t>
            </a:r>
          </a:p>
          <a:p>
            <a:r>
              <a:rPr lang="en-US" dirty="0"/>
              <a:t>Also want to generate flags where players with special traits could be found</a:t>
            </a:r>
          </a:p>
        </p:txBody>
      </p:sp>
      <p:sp>
        <p:nvSpPr>
          <p:cNvPr id="7" name="TextBox 6">
            <a:extLst>
              <a:ext uri="{FF2B5EF4-FFF2-40B4-BE49-F238E27FC236}">
                <a16:creationId xmlns:a16="http://schemas.microsoft.com/office/drawing/2014/main" id="{A639CF60-3FA0-4F12-9421-55F94A170358}"/>
              </a:ext>
            </a:extLst>
          </p:cNvPr>
          <p:cNvSpPr txBox="1"/>
          <p:nvPr/>
        </p:nvSpPr>
        <p:spPr>
          <a:xfrm>
            <a:off x="2955592" y="5281734"/>
            <a:ext cx="1827012" cy="307777"/>
          </a:xfrm>
          <a:prstGeom prst="rect">
            <a:avLst/>
          </a:prstGeom>
          <a:solidFill>
            <a:schemeClr val="tx1"/>
          </a:solidFill>
        </p:spPr>
        <p:txBody>
          <a:bodyPr wrap="square" rtlCol="0">
            <a:spAutoFit/>
          </a:bodyPr>
          <a:lstStyle/>
          <a:p>
            <a:r>
              <a:rPr lang="en-US" sz="1400" dirty="0">
                <a:solidFill>
                  <a:schemeClr val="bg1"/>
                </a:solidFill>
                <a:latin typeface="Gill Sans Nova" panose="020B0602020104020203" pitchFamily="34" charset="0"/>
              </a:rPr>
              <a:t>Points per Minute</a:t>
            </a:r>
          </a:p>
        </p:txBody>
      </p:sp>
      <p:sp>
        <p:nvSpPr>
          <p:cNvPr id="26" name="TextBox 25">
            <a:extLst>
              <a:ext uri="{FF2B5EF4-FFF2-40B4-BE49-F238E27FC236}">
                <a16:creationId xmlns:a16="http://schemas.microsoft.com/office/drawing/2014/main" id="{D5B88AF3-10A1-4D8B-A596-EB1C6E0A5194}"/>
              </a:ext>
            </a:extLst>
          </p:cNvPr>
          <p:cNvSpPr txBox="1"/>
          <p:nvPr/>
        </p:nvSpPr>
        <p:spPr>
          <a:xfrm rot="16200000">
            <a:off x="-420701" y="3112106"/>
            <a:ext cx="2562016" cy="307777"/>
          </a:xfrm>
          <a:prstGeom prst="rect">
            <a:avLst/>
          </a:prstGeom>
          <a:solidFill>
            <a:schemeClr val="tx1"/>
          </a:solidFill>
        </p:spPr>
        <p:txBody>
          <a:bodyPr wrap="square" rtlCol="0">
            <a:spAutoFit/>
          </a:bodyPr>
          <a:lstStyle/>
          <a:p>
            <a:r>
              <a:rPr lang="en-US" sz="1400" dirty="0">
                <a:solidFill>
                  <a:schemeClr val="bg1"/>
                </a:solidFill>
                <a:latin typeface="Gill Sans Nova" panose="020B0602020104020203" pitchFamily="34" charset="0"/>
              </a:rPr>
              <a:t>Three Point Attempt Rate</a:t>
            </a:r>
          </a:p>
        </p:txBody>
      </p:sp>
      <p:sp>
        <p:nvSpPr>
          <p:cNvPr id="8" name="Oval 7">
            <a:extLst>
              <a:ext uri="{FF2B5EF4-FFF2-40B4-BE49-F238E27FC236}">
                <a16:creationId xmlns:a16="http://schemas.microsoft.com/office/drawing/2014/main" id="{8FF4B722-016C-4C73-BAB6-108481B9AF7E}"/>
              </a:ext>
            </a:extLst>
          </p:cNvPr>
          <p:cNvSpPr/>
          <p:nvPr/>
        </p:nvSpPr>
        <p:spPr>
          <a:xfrm>
            <a:off x="1296365" y="4734046"/>
            <a:ext cx="4642683" cy="307776"/>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D114A8E-B497-44AD-AF1E-BE8F200BCAA5}"/>
              </a:ext>
            </a:extLst>
          </p:cNvPr>
          <p:cNvSpPr/>
          <p:nvPr/>
        </p:nvSpPr>
        <p:spPr>
          <a:xfrm>
            <a:off x="4375230" y="2947121"/>
            <a:ext cx="1551161" cy="1092444"/>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658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B47F7A-2429-43C1-8F87-85FBFCE1E09C}"/>
              </a:ext>
            </a:extLst>
          </p:cNvPr>
          <p:cNvSpPr>
            <a:spLocks noGrp="1"/>
          </p:cNvSpPr>
          <p:nvPr>
            <p:ph type="title"/>
          </p:nvPr>
        </p:nvSpPr>
        <p:spPr>
          <a:xfrm>
            <a:off x="540000" y="540000"/>
            <a:ext cx="4500561" cy="2181946"/>
          </a:xfrm>
        </p:spPr>
        <p:txBody>
          <a:bodyPr anchor="t">
            <a:normAutofit/>
          </a:bodyPr>
          <a:lstStyle/>
          <a:p>
            <a:r>
              <a:rPr lang="en-US" dirty="0"/>
              <a:t>Thank you!</a:t>
            </a:r>
          </a:p>
        </p:txBody>
      </p:sp>
      <p:sp>
        <p:nvSpPr>
          <p:cNvPr id="9" name="Content Placeholder 8">
            <a:extLst>
              <a:ext uri="{FF2B5EF4-FFF2-40B4-BE49-F238E27FC236}">
                <a16:creationId xmlns:a16="http://schemas.microsoft.com/office/drawing/2014/main" id="{BAE00039-2B29-4923-9AD0-747107995706}"/>
              </a:ext>
            </a:extLst>
          </p:cNvPr>
          <p:cNvSpPr>
            <a:spLocks noGrp="1"/>
          </p:cNvSpPr>
          <p:nvPr>
            <p:ph idx="1"/>
          </p:nvPr>
        </p:nvSpPr>
        <p:spPr>
          <a:xfrm>
            <a:off x="540000" y="5913486"/>
            <a:ext cx="4668448" cy="3361604"/>
          </a:xfrm>
        </p:spPr>
        <p:txBody>
          <a:bodyPr anchor="t">
            <a:normAutofit/>
          </a:bodyPr>
          <a:lstStyle/>
          <a:p>
            <a:pPr marL="0" indent="0">
              <a:buNone/>
            </a:pPr>
            <a:r>
              <a:rPr lang="en-US" dirty="0"/>
              <a:t>Nicholas Nigro</a:t>
            </a:r>
          </a:p>
          <a:p>
            <a:pPr marL="0" indent="0">
              <a:buNone/>
            </a:pPr>
            <a:r>
              <a:rPr lang="en-US" dirty="0"/>
              <a:t>nicholasnigro2021@u.northwestern.edu</a:t>
            </a:r>
          </a:p>
        </p:txBody>
      </p:sp>
      <p:grpSp>
        <p:nvGrpSpPr>
          <p:cNvPr id="14" name="Group 13">
            <a:extLst>
              <a:ext uri="{FF2B5EF4-FFF2-40B4-BE49-F238E27FC236}">
                <a16:creationId xmlns:a16="http://schemas.microsoft.com/office/drawing/2014/main" id="{000A5F84-BD20-4A3E-81BA-9F4444101C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25125" y="3600"/>
            <a:ext cx="7266875" cy="6854400"/>
            <a:chOff x="4925125" y="3600"/>
            <a:chExt cx="7266875" cy="6854400"/>
          </a:xfrm>
        </p:grpSpPr>
        <p:sp>
          <p:nvSpPr>
            <p:cNvPr id="15" name="Oval 14">
              <a:extLst>
                <a:ext uri="{FF2B5EF4-FFF2-40B4-BE49-F238E27FC236}">
                  <a16:creationId xmlns:a16="http://schemas.microsoft.com/office/drawing/2014/main" id="{FF62F19C-23B5-44FC-88CF-01A4308726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C82D9667-DCFB-45CA-8EDC-7E5E0EE42A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E8752FF-502D-43D5-9828-8C42166483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Content Placeholder 4" descr="Person dunking basketball">
            <a:extLst>
              <a:ext uri="{FF2B5EF4-FFF2-40B4-BE49-F238E27FC236}">
                <a16:creationId xmlns:a16="http://schemas.microsoft.com/office/drawing/2014/main" id="{8A44C09A-B3C1-40D5-957F-D51CA4A46A23}"/>
              </a:ext>
            </a:extLst>
          </p:cNvPr>
          <p:cNvPicPr>
            <a:picLocks noChangeAspect="1"/>
          </p:cNvPicPr>
          <p:nvPr/>
        </p:nvPicPr>
        <p:blipFill rotWithShape="1">
          <a:blip r:embed="rId2">
            <a:extLst>
              <a:ext uri="{28A0092B-C50C-407E-A947-70E740481C1C}">
                <a14:useLocalDpi xmlns:a14="http://schemas.microsoft.com/office/drawing/2010/main" val="0"/>
              </a:ext>
            </a:extLst>
          </a:blip>
          <a:srcRect l="15203" r="18297"/>
          <a:stretch/>
        </p:blipFill>
        <p:spPr>
          <a:xfrm>
            <a:off x="4896763" y="-1"/>
            <a:ext cx="6858000" cy="6858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1016000"/>
          </a:effectLst>
        </p:spPr>
      </p:pic>
    </p:spTree>
    <p:extLst>
      <p:ext uri="{BB962C8B-B14F-4D97-AF65-F5344CB8AC3E}">
        <p14:creationId xmlns:p14="http://schemas.microsoft.com/office/powerpoint/2010/main" val="1996403595"/>
      </p:ext>
    </p:extLst>
  </p:cSld>
  <p:clrMapOvr>
    <a:masterClrMapping/>
  </p:clrMapOvr>
</p:sld>
</file>

<file path=ppt/theme/theme1.xml><?xml version="1.0" encoding="utf-8"?>
<a:theme xmlns:a="http://schemas.openxmlformats.org/drawingml/2006/main" name="GlowVTI">
  <a:themeElements>
    <a:clrScheme name="AnalogousFromDarkSeedLeftStep">
      <a:dk1>
        <a:srgbClr val="000000"/>
      </a:dk1>
      <a:lt1>
        <a:srgbClr val="FFFFFF"/>
      </a:lt1>
      <a:dk2>
        <a:srgbClr val="2F201B"/>
      </a:dk2>
      <a:lt2>
        <a:srgbClr val="F2F0F3"/>
      </a:lt2>
      <a:accent1>
        <a:srgbClr val="77AF45"/>
      </a:accent1>
      <a:accent2>
        <a:srgbClr val="9CA838"/>
      </a:accent2>
      <a:accent3>
        <a:srgbClr val="BF9C4B"/>
      </a:accent3>
      <a:accent4>
        <a:srgbClr val="B15C3B"/>
      </a:accent4>
      <a:accent5>
        <a:srgbClr val="C34D5D"/>
      </a:accent5>
      <a:accent6>
        <a:srgbClr val="B13B7D"/>
      </a:accent6>
      <a:hlink>
        <a:srgbClr val="C04743"/>
      </a:hlink>
      <a:folHlink>
        <a:srgbClr val="7F7F7F"/>
      </a:folHlink>
    </a:clrScheme>
    <a:fontScheme name="Blur">
      <a:majorFont>
        <a:latin typeface="Bell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wVTI" id="{D5B5AA20-F6D3-43B8-AF6B-ECAF69256418}" vid="{93025AB5-1D44-4CD3-9BC3-729F6E11E0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79</TotalTime>
  <Words>605</Words>
  <Application>Microsoft Office PowerPoint</Application>
  <PresentationFormat>Widescreen</PresentationFormat>
  <Paragraphs>54</Paragraphs>
  <Slides>7</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Avenir Next LT Pro</vt:lpstr>
      <vt:lpstr>Bell MT</vt:lpstr>
      <vt:lpstr>Calibri</vt:lpstr>
      <vt:lpstr>Gill Sans Nova</vt:lpstr>
      <vt:lpstr>GlowVTI</vt:lpstr>
      <vt:lpstr>NCAA Basketball Transfer  Finder</vt:lpstr>
      <vt:lpstr>The Transfer Problem</vt:lpstr>
      <vt:lpstr>Transfer Evaluation App</vt:lpstr>
      <vt:lpstr>Data</vt:lpstr>
      <vt:lpstr>Clustering Player Types</vt:lpstr>
      <vt:lpstr>Clustering Visualized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NCAA Basketball Transfer  Finder</dc:title>
  <dc:creator>Nick Nigro</dc:creator>
  <cp:lastModifiedBy>Nick Nigro</cp:lastModifiedBy>
  <cp:revision>7</cp:revision>
  <dcterms:created xsi:type="dcterms:W3CDTF">2021-06-05T21:21:32Z</dcterms:created>
  <dcterms:modified xsi:type="dcterms:W3CDTF">2021-06-05T22:40:36Z</dcterms:modified>
</cp:coreProperties>
</file>

<file path=docProps/thumbnail.jpeg>
</file>